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15"/>
  </p:notesMasterIdLst>
  <p:handoutMasterIdLst>
    <p:handoutMasterId r:id="rId16"/>
  </p:handoutMasterIdLst>
  <p:sldIdLst>
    <p:sldId id="257" r:id="rId3"/>
    <p:sldId id="276" r:id="rId4"/>
    <p:sldId id="277" r:id="rId5"/>
    <p:sldId id="275" r:id="rId6"/>
    <p:sldId id="268" r:id="rId7"/>
    <p:sldId id="273" r:id="rId8"/>
    <p:sldId id="274" r:id="rId9"/>
    <p:sldId id="269" r:id="rId10"/>
    <p:sldId id="272" r:id="rId11"/>
    <p:sldId id="278" r:id="rId12"/>
    <p:sldId id="270" r:id="rId13"/>
    <p:sldId id="271"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33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defRPr>
            </a:lvl1pPr>
          </a:lstStyle>
          <a:p>
            <a:pPr>
              <a:defRPr/>
            </a:pPr>
            <a:fld id="{E3018599-7D4E-4323-BA31-F7C496C3CD19}" type="datetimeFigureOut">
              <a:rPr lang="en-US"/>
              <a:pPr>
                <a:defRPr/>
              </a:pPr>
              <a:t>12/2/2012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defRPr>
            </a:lvl1pPr>
          </a:lstStyle>
          <a:p>
            <a:pPr>
              <a:defRPr/>
            </a:pPr>
            <a:fld id="{0496B92F-72A2-45D7-AAE4-CACAA4C7F9F9}" type="slidenum">
              <a:rPr lang="en-US"/>
              <a:pPr>
                <a:defRPr/>
              </a:pPr>
              <a:t>‹#›</a:t>
            </a:fld>
            <a:endParaRPr lang="en-US"/>
          </a:p>
        </p:txBody>
      </p:sp>
    </p:spTree>
    <p:extLst>
      <p:ext uri="{BB962C8B-B14F-4D97-AF65-F5344CB8AC3E}">
        <p14:creationId xmlns:p14="http://schemas.microsoft.com/office/powerpoint/2010/main" val="2859951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987B6B7-0563-4EAF-B1D4-9E5349D24D63}" type="datetimeFigureOut">
              <a:rPr lang="en-US"/>
              <a:pPr>
                <a:defRPr/>
              </a:pPr>
              <a:t>12/2/2012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DF555259-436F-4322-8896-707CE9DA1163}" type="slidenum">
              <a:rPr lang="en-US"/>
              <a:pPr>
                <a:defRPr/>
              </a:pPr>
              <a:t>‹#›</a:t>
            </a:fld>
            <a:endParaRPr lang="en-US"/>
          </a:p>
        </p:txBody>
      </p:sp>
    </p:spTree>
    <p:extLst>
      <p:ext uri="{BB962C8B-B14F-4D97-AF65-F5344CB8AC3E}">
        <p14:creationId xmlns:p14="http://schemas.microsoft.com/office/powerpoint/2010/main" val="3316039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3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44B2E00-DB5C-4C4B-B647-58836CA6B952}" type="datetime8">
              <a:rPr lang="en-US" smtClean="0"/>
              <a:pPr fontAlgn="base">
                <a:spcBef>
                  <a:spcPct val="0"/>
                </a:spcBef>
                <a:spcAft>
                  <a:spcPct val="0"/>
                </a:spcAft>
                <a:defRPr/>
              </a:pPr>
              <a:t>12/2/2012 9:34 PM</a:t>
            </a:fld>
            <a:endParaRPr lang="en-US" smtClean="0"/>
          </a:p>
        </p:txBody>
      </p:sp>
      <p:sp>
        <p:nvSpPr>
          <p:cNvPr id="13318" name="Footer Placeholder 5"/>
          <p:cNvSpPr>
            <a:spLocks noGrp="1"/>
          </p:cNvSpPr>
          <p:nvPr>
            <p:ph type="ftr" sz="quarter" idx="4"/>
          </p:nvPr>
        </p:nvSpPr>
        <p:spPr bwMode="auto">
          <a:xfrm>
            <a:off x="0" y="8829675"/>
            <a:ext cx="6308725"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dirty="0" smtClean="0"/>
          </a:p>
        </p:txBody>
      </p:sp>
      <p:sp>
        <p:nvSpPr>
          <p:cNvPr id="13319" name="Slide Number Placeholder 6"/>
          <p:cNvSpPr>
            <a:spLocks noGrp="1"/>
          </p:cNvSpPr>
          <p:nvPr>
            <p:ph type="sldNum" sz="quarter" idx="5"/>
          </p:nvPr>
        </p:nvSpPr>
        <p:spPr bwMode="auto">
          <a:xfrm>
            <a:off x="6308725" y="8829675"/>
            <a:ext cx="700088"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A6F395A-B80C-4111-A0A6-05263685B9B1}"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4D68FBC-11FC-4842-8185-3D9AC6C2DE6C}" type="datetime8">
              <a:rPr lang="en-US" smtClean="0"/>
              <a:pPr fontAlgn="base">
                <a:spcBef>
                  <a:spcPct val="0"/>
                </a:spcBef>
                <a:spcAft>
                  <a:spcPct val="0"/>
                </a:spcAft>
                <a:defRPr/>
              </a:pPr>
              <a:t>12/2/2012 9:34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8D96A6-BAA1-4A9C-A789-531BF3CEE565}" type="slidenum">
              <a:rPr lang="en-US" smtClean="0"/>
              <a:pPr fontAlgn="base">
                <a:spcBef>
                  <a:spcPct val="0"/>
                </a:spcBef>
                <a:spcAft>
                  <a:spcPct val="0"/>
                </a:spcAft>
                <a:defRPr/>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4" r:id="rId10"/>
    <p:sldLayoutId id="2147483735" r:id="rId11"/>
    <p:sldLayoutId id="2147483732"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681913" cy="1523495"/>
          </a:xfrm>
        </p:spPr>
        <p:txBody>
          <a:bodyPr/>
          <a:lstStyle/>
          <a:p>
            <a:pPr algn="ctr" defTabSz="914363" eaLnBrk="1" fontAlgn="auto" hangingPunct="1">
              <a:spcAft>
                <a:spcPts val="0"/>
              </a:spcAft>
              <a:defRPr/>
            </a:pPr>
            <a:r>
              <a:rPr dirty="0" smtClean="0">
                <a:latin typeface="Berlin Sans FB Demi" pitchFamily="34" charset="0"/>
              </a:rPr>
              <a:t>CANADA: </a:t>
            </a:r>
            <a:br>
              <a:rPr dirty="0" smtClean="0">
                <a:latin typeface="Berlin Sans FB Demi" pitchFamily="34" charset="0"/>
              </a:rPr>
            </a:br>
            <a:r>
              <a:rPr dirty="0" smtClean="0">
                <a:latin typeface="Berlin Sans FB Demi" pitchFamily="34" charset="0"/>
              </a:rPr>
              <a:t>“Where People Live &amp; How They Trade”</a:t>
            </a:r>
            <a:endParaRPr dirty="0">
              <a:latin typeface="Berlin Sans FB Demi" pitchFamily="34" charset="0"/>
            </a:endParaRPr>
          </a:p>
        </p:txBody>
      </p:sp>
      <p:pic>
        <p:nvPicPr>
          <p:cNvPr id="5124" name="Picture 4" descr="C:\Documents and Settings\e200602727\Local Settings\Temporary Internet Files\Content.IE5\MO1LY2UO\MPj04447480000[1].jpg"/>
          <p:cNvPicPr>
            <a:picLocks noChangeAspect="1" noChangeArrowheads="1"/>
          </p:cNvPicPr>
          <p:nvPr/>
        </p:nvPicPr>
        <p:blipFill>
          <a:blip r:embed="rId3" cstate="print"/>
          <a:srcRect/>
          <a:stretch>
            <a:fillRect/>
          </a:stretch>
        </p:blipFill>
        <p:spPr bwMode="auto">
          <a:xfrm>
            <a:off x="3657600" y="3200400"/>
            <a:ext cx="1765300" cy="2286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statcan.gc.ca/pub/16-002-x/2008002/map-carte/10625map2-en.gif"/>
          <p:cNvPicPr>
            <a:picLocks noChangeAspect="1" noChangeArrowheads="1"/>
          </p:cNvPicPr>
          <p:nvPr/>
        </p:nvPicPr>
        <p:blipFill>
          <a:blip r:embed="rId2" cstate="print"/>
          <a:srcRect/>
          <a:stretch>
            <a:fillRect/>
          </a:stretch>
        </p:blipFill>
        <p:spPr bwMode="auto">
          <a:xfrm>
            <a:off x="-29029" y="228600"/>
            <a:ext cx="9173029" cy="6324600"/>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dirty="0">
                <a:latin typeface="Berlin Sans FB Demi" pitchFamily="34" charset="0"/>
              </a:rPr>
              <a:t>Canada's Natural Resources</a:t>
            </a:r>
          </a:p>
        </p:txBody>
      </p:sp>
      <p:sp>
        <p:nvSpPr>
          <p:cNvPr id="12291" name="Content Placeholder 2"/>
          <p:cNvSpPr>
            <a:spLocks noGrp="1"/>
          </p:cNvSpPr>
          <p:nvPr>
            <p:ph idx="1"/>
          </p:nvPr>
        </p:nvSpPr>
        <p:spPr>
          <a:xfrm>
            <a:off x="381000" y="1066800"/>
            <a:ext cx="8382000" cy="5665788"/>
          </a:xfrm>
        </p:spPr>
        <p:txBody>
          <a:bodyPr/>
          <a:lstStyle/>
          <a:p>
            <a:pPr eaLnBrk="1" hangingPunct="1"/>
            <a:r>
              <a:rPr lang="en-US" dirty="0" smtClean="0"/>
              <a:t>Rich in natural resources: </a:t>
            </a:r>
          </a:p>
          <a:p>
            <a:pPr lvl="1" eaLnBrk="1" hangingPunct="1"/>
            <a:r>
              <a:rPr lang="en-US" dirty="0" smtClean="0"/>
              <a:t>coal, oil, natural gas, iron ore, nickel, zinc, copper, gold, lead, molybdenum, potash, diamonds, &amp; silver</a:t>
            </a:r>
          </a:p>
          <a:p>
            <a:pPr eaLnBrk="1" hangingPunct="1"/>
            <a:r>
              <a:rPr lang="en-US" dirty="0" smtClean="0"/>
              <a:t>Rivers and lakes have an abundance of fish, fresh water, &amp; hydroelectric power</a:t>
            </a:r>
          </a:p>
          <a:p>
            <a:pPr eaLnBrk="1" hangingPunct="1"/>
            <a:r>
              <a:rPr lang="en-US" dirty="0" smtClean="0"/>
              <a:t>Good soil allows farmers to grow crops for Canadians with enough left over to trade with other countries</a:t>
            </a:r>
          </a:p>
          <a:p>
            <a:pPr eaLnBrk="1" hangingPunct="1"/>
            <a:r>
              <a:rPr lang="en-US" dirty="0" smtClean="0"/>
              <a:t>Timber is also a natural resource</a:t>
            </a:r>
          </a:p>
          <a:p>
            <a:pPr eaLnBrk="1" hangingPunct="1">
              <a:buFontTx/>
              <a:buNone/>
            </a:pPr>
            <a:r>
              <a:rPr lang="en-US" dirty="0" smtClean="0"/>
              <a:t>     of major importance</a:t>
            </a:r>
          </a:p>
          <a:p>
            <a:pPr eaLnBrk="1" hangingPunct="1"/>
            <a:endParaRPr lang="en-US" dirty="0" smtClean="0"/>
          </a:p>
        </p:txBody>
      </p:sp>
      <p:pic>
        <p:nvPicPr>
          <p:cNvPr id="12292" name="Picture 4" descr="C:\Documents and Settings\e200602727\Local Settings\Temporary Internet Files\Content.IE5\RV59TTH1\MPj04372100000[1].jpg"/>
          <p:cNvPicPr>
            <a:picLocks noChangeAspect="1" noChangeArrowheads="1"/>
          </p:cNvPicPr>
          <p:nvPr/>
        </p:nvPicPr>
        <p:blipFill>
          <a:blip r:embed="rId2" cstate="print"/>
          <a:srcRect/>
          <a:stretch>
            <a:fillRect/>
          </a:stretch>
        </p:blipFill>
        <p:spPr bwMode="auto">
          <a:xfrm>
            <a:off x="7240588" y="4876800"/>
            <a:ext cx="1749425" cy="1752600"/>
          </a:xfrm>
          <a:prstGeom prst="rect">
            <a:avLst/>
          </a:prstGeom>
          <a:noFill/>
          <a:ln w="9525">
            <a:noFill/>
            <a:miter lim="800000"/>
            <a:headEnd/>
            <a:tailEnd/>
          </a:ln>
        </p:spPr>
      </p:pic>
      <p:pic>
        <p:nvPicPr>
          <p:cNvPr id="12293" name="Picture 5" descr="C:\Documents and Settings\e200602727\Local Settings\Temporary Internet Files\Content.IE5\WMK3T05N\MCj02868710000[1].wmf"/>
          <p:cNvPicPr>
            <a:picLocks noChangeAspect="1" noChangeArrowheads="1"/>
          </p:cNvPicPr>
          <p:nvPr/>
        </p:nvPicPr>
        <p:blipFill>
          <a:blip r:embed="rId3" cstate="print"/>
          <a:srcRect/>
          <a:stretch>
            <a:fillRect/>
          </a:stretch>
        </p:blipFill>
        <p:spPr bwMode="auto">
          <a:xfrm>
            <a:off x="381000" y="1905000"/>
            <a:ext cx="744538" cy="766763"/>
          </a:xfrm>
          <a:prstGeom prst="rect">
            <a:avLst/>
          </a:prstGeom>
          <a:noFill/>
          <a:ln w="9525">
            <a:noFill/>
            <a:miter lim="800000"/>
            <a:headEnd/>
            <a:tailEnd/>
          </a:ln>
        </p:spPr>
      </p:pic>
      <p:pic>
        <p:nvPicPr>
          <p:cNvPr id="12294" name="Picture 6" descr="C:\Documents and Settings\e200602727\Local Settings\Temporary Internet Files\Content.IE5\RV59TTH1\MCj04418640000[1].wmf"/>
          <p:cNvPicPr>
            <a:picLocks noChangeAspect="1" noChangeArrowheads="1"/>
          </p:cNvPicPr>
          <p:nvPr/>
        </p:nvPicPr>
        <p:blipFill>
          <a:blip r:embed="rId4" cstate="print"/>
          <a:srcRect/>
          <a:stretch>
            <a:fillRect/>
          </a:stretch>
        </p:blipFill>
        <p:spPr bwMode="auto">
          <a:xfrm>
            <a:off x="7924800" y="3048000"/>
            <a:ext cx="982663"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dirty="0">
                <a:latin typeface="Berlin Sans FB Demi" pitchFamily="34" charset="0"/>
              </a:rPr>
              <a:t>Natural Resources and Trade</a:t>
            </a:r>
          </a:p>
        </p:txBody>
      </p:sp>
      <p:sp>
        <p:nvSpPr>
          <p:cNvPr id="13315" name="Content Placeholder 2"/>
          <p:cNvSpPr>
            <a:spLocks noGrp="1"/>
          </p:cNvSpPr>
          <p:nvPr>
            <p:ph idx="1"/>
          </p:nvPr>
        </p:nvSpPr>
        <p:spPr>
          <a:xfrm>
            <a:off x="381000" y="1412875"/>
            <a:ext cx="8382000" cy="4800600"/>
          </a:xfrm>
        </p:spPr>
        <p:txBody>
          <a:bodyPr/>
          <a:lstStyle/>
          <a:p>
            <a:pPr eaLnBrk="1" hangingPunct="1"/>
            <a:r>
              <a:rPr lang="en-US" dirty="0" smtClean="0"/>
              <a:t>Sells oil and natural gas, fish, agricultural products, &amp; timber to other countries</a:t>
            </a:r>
          </a:p>
          <a:p>
            <a:pPr eaLnBrk="1" hangingPunct="1"/>
            <a:r>
              <a:rPr lang="en-US" dirty="0" smtClean="0"/>
              <a:t>Hydroelectricity is used in Canada and also sold to the US</a:t>
            </a:r>
          </a:p>
          <a:p>
            <a:pPr eaLnBrk="1" hangingPunct="1">
              <a:buFontTx/>
              <a:buNone/>
            </a:pPr>
            <a:endParaRPr lang="en-US" dirty="0" smtClean="0"/>
          </a:p>
          <a:p>
            <a:pPr eaLnBrk="1" hangingPunct="1">
              <a:buFontTx/>
              <a:buNone/>
            </a:pPr>
            <a:endParaRPr lang="en-US" dirty="0" smtClean="0"/>
          </a:p>
          <a:p>
            <a:pPr eaLnBrk="1" hangingPunct="1"/>
            <a:r>
              <a:rPr lang="en-US" dirty="0" smtClean="0"/>
              <a:t>5% of the land in Canada is arable (actually a large amount because there is so much land)</a:t>
            </a:r>
          </a:p>
          <a:p>
            <a:pPr lvl="1" eaLnBrk="1" hangingPunct="1"/>
            <a:r>
              <a:rPr lang="en-US" dirty="0" smtClean="0"/>
              <a:t>Rich soil produces valuable crops that are consumed in Canada and traded to other countries</a:t>
            </a:r>
          </a:p>
        </p:txBody>
      </p:sp>
      <p:pic>
        <p:nvPicPr>
          <p:cNvPr id="13316" name="Picture 6" descr="C:\Documents and Settings\e200602727\Local Settings\Temporary Internet Files\Content.IE5\RV59TTH1\MMj02835960000[1].gif"/>
          <p:cNvPicPr>
            <a:picLocks noChangeAspect="1" noChangeArrowheads="1" noCrop="1"/>
          </p:cNvPicPr>
          <p:nvPr/>
        </p:nvPicPr>
        <p:blipFill>
          <a:blip r:embed="rId2" cstate="print"/>
          <a:srcRect/>
          <a:stretch>
            <a:fillRect/>
          </a:stretch>
        </p:blipFill>
        <p:spPr bwMode="auto">
          <a:xfrm>
            <a:off x="3810000" y="2895600"/>
            <a:ext cx="1524000" cy="1524000"/>
          </a:xfrm>
          <a:prstGeom prst="rect">
            <a:avLst/>
          </a:prstGeom>
          <a:noFill/>
          <a:ln w="9525">
            <a:noFill/>
            <a:miter lim="800000"/>
            <a:headEnd/>
            <a:tailEnd/>
          </a:ln>
        </p:spPr>
      </p:pic>
      <p:pic>
        <p:nvPicPr>
          <p:cNvPr id="13317" name="Picture 7" descr="C:\Documents and Settings\e200602727\Local Settings\Temporary Internet Files\Content.IE5\WMK3T05N\MCj04110090000[1].wmf"/>
          <p:cNvPicPr>
            <a:picLocks noChangeAspect="1" noChangeArrowheads="1"/>
          </p:cNvPicPr>
          <p:nvPr/>
        </p:nvPicPr>
        <p:blipFill>
          <a:blip r:embed="rId3" cstate="print"/>
          <a:srcRect/>
          <a:stretch>
            <a:fillRect/>
          </a:stretch>
        </p:blipFill>
        <p:spPr bwMode="auto">
          <a:xfrm>
            <a:off x="228600" y="5791200"/>
            <a:ext cx="936625" cy="873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2" descr="http://geology.com/world/canada-map.gif"/>
          <p:cNvPicPr>
            <a:picLocks noChangeAspect="1" noChangeArrowheads="1"/>
          </p:cNvPicPr>
          <p:nvPr/>
        </p:nvPicPr>
        <p:blipFill>
          <a:blip r:embed="rId2" cstate="print"/>
          <a:srcRect/>
          <a:stretch>
            <a:fillRect/>
          </a:stretch>
        </p:blipFill>
        <p:spPr bwMode="auto">
          <a:xfrm>
            <a:off x="609600" y="0"/>
            <a:ext cx="7924800" cy="6883895"/>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2" descr="http://www.ezilon.com/maps/images/northamerica/Canada-physical-map.gif"/>
          <p:cNvPicPr>
            <a:picLocks noChangeAspect="1" noChangeArrowheads="1"/>
          </p:cNvPicPr>
          <p:nvPr/>
        </p:nvPicPr>
        <p:blipFill>
          <a:blip r:embed="rId2" cstate="print"/>
          <a:srcRect/>
          <a:stretch>
            <a:fillRect/>
          </a:stretch>
        </p:blipFill>
        <p:spPr bwMode="auto">
          <a:xfrm>
            <a:off x="-168443" y="1"/>
            <a:ext cx="9312443"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atlas.nrcan.gc.ca/site/english/maps/health/resources/physician/physicians_figure2.gif"/>
          <p:cNvPicPr>
            <a:picLocks noChangeAspect="1" noChangeArrowheads="1"/>
          </p:cNvPicPr>
          <p:nvPr/>
        </p:nvPicPr>
        <p:blipFill>
          <a:blip r:embed="rId2" cstate="print"/>
          <a:srcRect/>
          <a:stretch>
            <a:fillRect/>
          </a:stretch>
        </p:blipFill>
        <p:spPr bwMode="auto">
          <a:xfrm>
            <a:off x="304800" y="-127482"/>
            <a:ext cx="8458200" cy="6985482"/>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dirty="0">
                <a:latin typeface="Berlin Sans FB Demi" pitchFamily="34" charset="0"/>
              </a:rPr>
              <a:t>Location of Canada</a:t>
            </a:r>
          </a:p>
        </p:txBody>
      </p:sp>
      <p:sp>
        <p:nvSpPr>
          <p:cNvPr id="6147" name="Text Placeholder 3"/>
          <p:cNvSpPr>
            <a:spLocks noGrp="1"/>
          </p:cNvSpPr>
          <p:nvPr>
            <p:ph idx="1"/>
          </p:nvPr>
        </p:nvSpPr>
        <p:spPr>
          <a:xfrm>
            <a:off x="381000" y="1412875"/>
            <a:ext cx="8382000" cy="5465763"/>
          </a:xfrm>
        </p:spPr>
        <p:txBody>
          <a:bodyPr/>
          <a:lstStyle/>
          <a:p>
            <a:pPr eaLnBrk="1" hangingPunct="1"/>
            <a:r>
              <a:rPr lang="en-US" dirty="0" smtClean="0"/>
              <a:t>2</a:t>
            </a:r>
            <a:r>
              <a:rPr lang="en-US" baseline="30000" dirty="0" smtClean="0"/>
              <a:t>nd</a:t>
            </a:r>
            <a:r>
              <a:rPr lang="en-US" dirty="0" smtClean="0"/>
              <a:t> largest country in the world (Russia is larger)</a:t>
            </a:r>
          </a:p>
          <a:p>
            <a:pPr eaLnBrk="1" hangingPunct="1"/>
            <a:r>
              <a:rPr lang="en-US" dirty="0" smtClean="0"/>
              <a:t>Surrounded by three oceans: Atlantic, Arctic, &amp; Pacific Ocean </a:t>
            </a:r>
          </a:p>
          <a:p>
            <a:pPr eaLnBrk="1" hangingPunct="1"/>
            <a:r>
              <a:rPr lang="en-US" dirty="0" smtClean="0"/>
              <a:t>Southern border is the USA</a:t>
            </a:r>
          </a:p>
          <a:p>
            <a:pPr lvl="1" eaLnBrk="1" hangingPunct="1"/>
            <a:r>
              <a:rPr lang="en-US" dirty="0" smtClean="0"/>
              <a:t>Alaska also forms part of the western border</a:t>
            </a:r>
          </a:p>
          <a:p>
            <a:pPr eaLnBrk="1" hangingPunct="1"/>
            <a:r>
              <a:rPr lang="en-US" dirty="0" smtClean="0"/>
              <a:t>Population is 33 million, which is small compared to its size (US population is 9 times larger!)</a:t>
            </a:r>
          </a:p>
          <a:p>
            <a:pPr lvl="1" eaLnBrk="1" hangingPunct="1"/>
            <a:r>
              <a:rPr lang="en-US" dirty="0" smtClean="0"/>
              <a:t>90 percent of population lives within 100 miles of the US-Canadian border…WHY?</a:t>
            </a:r>
          </a:p>
          <a:p>
            <a:pPr eaLnBrk="1" hangingPunct="1"/>
            <a:endParaRPr lang="en-US" dirty="0" smtClean="0"/>
          </a:p>
        </p:txBody>
      </p:sp>
      <p:pic>
        <p:nvPicPr>
          <p:cNvPr id="6148" name="Picture 4" descr="C:\Documents and Settings\e200602727\Local Settings\Temporary Internet Files\Content.IE5\2FRMPCFI\MCj04380640000[1].png"/>
          <p:cNvPicPr>
            <a:picLocks noChangeAspect="1" noChangeArrowheads="1"/>
          </p:cNvPicPr>
          <p:nvPr/>
        </p:nvPicPr>
        <p:blipFill>
          <a:blip r:embed="rId3" cstate="print"/>
          <a:srcRect/>
          <a:stretch>
            <a:fillRect/>
          </a:stretch>
        </p:blipFill>
        <p:spPr bwMode="auto">
          <a:xfrm>
            <a:off x="7467600" y="152400"/>
            <a:ext cx="1143000" cy="114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dirty="0">
                <a:latin typeface="Berlin Sans FB Demi" pitchFamily="34" charset="0"/>
              </a:rPr>
              <a:t>Location and Trade</a:t>
            </a:r>
          </a:p>
        </p:txBody>
      </p:sp>
      <p:sp>
        <p:nvSpPr>
          <p:cNvPr id="8195" name="Content Placeholder 2"/>
          <p:cNvSpPr>
            <a:spLocks noGrp="1"/>
          </p:cNvSpPr>
          <p:nvPr>
            <p:ph idx="1"/>
          </p:nvPr>
        </p:nvSpPr>
        <p:spPr>
          <a:xfrm>
            <a:off x="381000" y="1066800"/>
            <a:ext cx="8382000" cy="4672013"/>
          </a:xfrm>
        </p:spPr>
        <p:txBody>
          <a:bodyPr/>
          <a:lstStyle/>
          <a:p>
            <a:pPr eaLnBrk="1" hangingPunct="1"/>
            <a:r>
              <a:rPr lang="en-US" dirty="0" smtClean="0"/>
              <a:t>Canada’s location in the world helps it to be a leader in world trade:</a:t>
            </a:r>
          </a:p>
          <a:p>
            <a:pPr lvl="1" eaLnBrk="1" hangingPunct="1"/>
            <a:r>
              <a:rPr lang="en-US" dirty="0" smtClean="0"/>
              <a:t>It’s uniquely located on 3 oceans, so it has opportunities to trade with Europe &amp; Asia</a:t>
            </a:r>
          </a:p>
          <a:p>
            <a:pPr lvl="1" eaLnBrk="1" hangingPunct="1"/>
            <a:r>
              <a:rPr lang="en-US" dirty="0" smtClean="0"/>
              <a:t>Great Lakes and the St. Lawrence Seaway allow goods to be shipped to and from central Canada and the Atlantic Ocean</a:t>
            </a:r>
          </a:p>
          <a:p>
            <a:pPr lvl="1" eaLnBrk="1" hangingPunct="1"/>
            <a:r>
              <a:rPr lang="en-US" dirty="0" smtClean="0"/>
              <a:t>A major benefit for Canada is its border with the US (#1 trading partner)</a:t>
            </a:r>
          </a:p>
          <a:p>
            <a:pPr lvl="2" eaLnBrk="1" hangingPunct="1"/>
            <a:r>
              <a:rPr lang="en-US" dirty="0" smtClean="0"/>
              <a:t>Share over 3,000 miles of border &amp; trade is relatively easy</a:t>
            </a:r>
          </a:p>
          <a:p>
            <a:pPr lvl="2" eaLnBrk="1" hangingPunct="1"/>
            <a:r>
              <a:rPr lang="en-US" dirty="0" smtClean="0"/>
              <a:t>80% of Canada’s exports come to US</a:t>
            </a:r>
          </a:p>
        </p:txBody>
      </p:sp>
      <p:pic>
        <p:nvPicPr>
          <p:cNvPr id="8196" name="Picture 3" descr="uscanadasigncropped.jpg"/>
          <p:cNvPicPr>
            <a:picLocks noChangeAspect="1"/>
          </p:cNvPicPr>
          <p:nvPr/>
        </p:nvPicPr>
        <p:blipFill>
          <a:blip r:embed="rId2" cstate="print"/>
          <a:srcRect/>
          <a:stretch>
            <a:fillRect/>
          </a:stretch>
        </p:blipFill>
        <p:spPr bwMode="auto">
          <a:xfrm>
            <a:off x="7086600" y="5486400"/>
            <a:ext cx="1276350" cy="1165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Content Placeholder 3" descr="screen~CDA-trade2.jpg"/>
          <p:cNvPicPr>
            <a:picLocks noChangeAspect="1"/>
          </p:cNvPicPr>
          <p:nvPr/>
        </p:nvPicPr>
        <p:blipFill>
          <a:blip r:embed="rId2" cstate="print"/>
          <a:srcRect/>
          <a:stretch>
            <a:fillRect/>
          </a:stretch>
        </p:blipFill>
        <p:spPr bwMode="auto">
          <a:xfrm>
            <a:off x="990600" y="609600"/>
            <a:ext cx="7315200" cy="5495925"/>
          </a:xfrm>
          <a:prstGeom prst="rect">
            <a:avLst/>
          </a:prstGeom>
          <a:noFill/>
          <a:ln w="9525">
            <a:noFill/>
            <a:miter lim="800000"/>
            <a:headEnd/>
            <a:tailEnd/>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dirty="0">
                <a:latin typeface="Berlin Sans FB Demi" pitchFamily="34" charset="0"/>
              </a:rPr>
              <a:t>Canada's Climate</a:t>
            </a:r>
          </a:p>
        </p:txBody>
      </p:sp>
      <p:sp>
        <p:nvSpPr>
          <p:cNvPr id="10243" name="Content Placeholder 2"/>
          <p:cNvSpPr>
            <a:spLocks noGrp="1"/>
          </p:cNvSpPr>
          <p:nvPr>
            <p:ph idx="1"/>
          </p:nvPr>
        </p:nvSpPr>
        <p:spPr>
          <a:xfrm>
            <a:off x="381000" y="1219200"/>
            <a:ext cx="8382000" cy="5114925"/>
          </a:xfrm>
        </p:spPr>
        <p:txBody>
          <a:bodyPr/>
          <a:lstStyle/>
          <a:p>
            <a:pPr eaLnBrk="1" hangingPunct="1"/>
            <a:r>
              <a:rPr lang="en-US" dirty="0" smtClean="0"/>
              <a:t>S</a:t>
            </a:r>
            <a:r>
              <a:rPr lang="en-US" b="1" dirty="0" smtClean="0"/>
              <a:t>outheastern</a:t>
            </a:r>
            <a:r>
              <a:rPr lang="en-US" dirty="0" smtClean="0"/>
              <a:t> part of Canada has a MUCH warmer climate than the rest of the country</a:t>
            </a:r>
          </a:p>
          <a:p>
            <a:pPr lvl="1" eaLnBrk="1" hangingPunct="1"/>
            <a:r>
              <a:rPr lang="en-US" dirty="0" smtClean="0"/>
              <a:t>Warm to hot summers &amp; cold winters</a:t>
            </a:r>
          </a:p>
          <a:p>
            <a:pPr lvl="1" eaLnBrk="1" hangingPunct="1"/>
            <a:r>
              <a:rPr lang="en-US" dirty="0" smtClean="0"/>
              <a:t>Allows for a long growing season</a:t>
            </a:r>
          </a:p>
          <a:p>
            <a:pPr eaLnBrk="1" hangingPunct="1"/>
            <a:r>
              <a:rPr lang="en-US" b="1" dirty="0" smtClean="0"/>
              <a:t>Pacific coast </a:t>
            </a:r>
            <a:r>
              <a:rPr lang="en-US" dirty="0" smtClean="0"/>
              <a:t>has a temperate climate</a:t>
            </a:r>
          </a:p>
          <a:p>
            <a:pPr lvl="1" eaLnBrk="1" hangingPunct="1"/>
            <a:r>
              <a:rPr lang="en-US" dirty="0" smtClean="0"/>
              <a:t>Pacific ocean cools the region in summer and warms it in winter</a:t>
            </a:r>
          </a:p>
          <a:p>
            <a:pPr lvl="1" eaLnBrk="1" hangingPunct="1"/>
            <a:r>
              <a:rPr lang="en-US" dirty="0" smtClean="0"/>
              <a:t>Over 100 inches of precipitation per year</a:t>
            </a:r>
          </a:p>
          <a:p>
            <a:pPr eaLnBrk="1" hangingPunct="1"/>
            <a:r>
              <a:rPr lang="en-US" b="1" dirty="0" smtClean="0"/>
              <a:t>Northern</a:t>
            </a:r>
            <a:r>
              <a:rPr lang="en-US" dirty="0" smtClean="0"/>
              <a:t> Canada is COLD!</a:t>
            </a:r>
          </a:p>
          <a:p>
            <a:pPr lvl="1" eaLnBrk="1" hangingPunct="1"/>
            <a:r>
              <a:rPr lang="en-US" dirty="0" smtClean="0"/>
              <a:t>Few people live here – temperatures can be below freezing even in summer!</a:t>
            </a:r>
          </a:p>
        </p:txBody>
      </p:sp>
      <p:pic>
        <p:nvPicPr>
          <p:cNvPr id="10244" name="Picture 4" descr="C:\Documents and Settings\e200602727\Local Settings\Temporary Internet Files\Content.IE5\MO1LY2UO\MCj04404050000[1].png"/>
          <p:cNvPicPr>
            <a:picLocks noChangeAspect="1" noChangeArrowheads="1"/>
          </p:cNvPicPr>
          <p:nvPr/>
        </p:nvPicPr>
        <p:blipFill>
          <a:blip r:embed="rId2" cstate="print"/>
          <a:srcRect/>
          <a:stretch>
            <a:fillRect/>
          </a:stretch>
        </p:blipFill>
        <p:spPr bwMode="auto">
          <a:xfrm>
            <a:off x="7924800" y="1066800"/>
            <a:ext cx="762000" cy="762000"/>
          </a:xfrm>
          <a:prstGeom prst="rect">
            <a:avLst/>
          </a:prstGeom>
          <a:noFill/>
          <a:ln w="9525">
            <a:noFill/>
            <a:miter lim="800000"/>
            <a:headEnd/>
            <a:tailEnd/>
          </a:ln>
        </p:spPr>
      </p:pic>
      <p:pic>
        <p:nvPicPr>
          <p:cNvPr id="10245" name="Picture 7" descr="C:\Documents and Settings\e200602727\Local Settings\Temporary Internet Files\Content.IE5\2FRMPCFI\MCj02902540000[1].wmf"/>
          <p:cNvPicPr>
            <a:picLocks noChangeAspect="1" noChangeArrowheads="1"/>
          </p:cNvPicPr>
          <p:nvPr/>
        </p:nvPicPr>
        <p:blipFill>
          <a:blip r:embed="rId3" cstate="print"/>
          <a:srcRect/>
          <a:stretch>
            <a:fillRect/>
          </a:stretch>
        </p:blipFill>
        <p:spPr bwMode="auto">
          <a:xfrm>
            <a:off x="7924800" y="3124200"/>
            <a:ext cx="781050" cy="1144588"/>
          </a:xfrm>
          <a:prstGeom prst="rect">
            <a:avLst/>
          </a:prstGeom>
          <a:noFill/>
          <a:ln w="9525">
            <a:noFill/>
            <a:miter lim="800000"/>
            <a:headEnd/>
            <a:tailEnd/>
          </a:ln>
        </p:spPr>
      </p:pic>
      <p:pic>
        <p:nvPicPr>
          <p:cNvPr id="10246" name="Picture 8" descr="C:\Documents and Settings\e200602727\Local Settings\Temporary Internet Files\Content.IE5\2FRMPCFI\MCj04136880000[1].wmf"/>
          <p:cNvPicPr>
            <a:picLocks noChangeAspect="1" noChangeArrowheads="1"/>
          </p:cNvPicPr>
          <p:nvPr/>
        </p:nvPicPr>
        <p:blipFill>
          <a:blip r:embed="rId4" cstate="print"/>
          <a:srcRect/>
          <a:stretch>
            <a:fillRect/>
          </a:stretch>
        </p:blipFill>
        <p:spPr bwMode="auto">
          <a:xfrm>
            <a:off x="4876800" y="5867400"/>
            <a:ext cx="900113"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dirty="0">
                <a:latin typeface="Berlin Sans FB Demi" pitchFamily="34" charset="0"/>
              </a:rPr>
              <a:t>Climate and Trade</a:t>
            </a:r>
          </a:p>
        </p:txBody>
      </p:sp>
      <p:sp>
        <p:nvSpPr>
          <p:cNvPr id="11267" name="Content Placeholder 2"/>
          <p:cNvSpPr>
            <a:spLocks noGrp="1"/>
          </p:cNvSpPr>
          <p:nvPr>
            <p:ph idx="1"/>
          </p:nvPr>
        </p:nvSpPr>
        <p:spPr>
          <a:xfrm>
            <a:off x="381000" y="990600"/>
            <a:ext cx="8382000" cy="6051550"/>
          </a:xfrm>
        </p:spPr>
        <p:txBody>
          <a:bodyPr/>
          <a:lstStyle/>
          <a:p>
            <a:pPr eaLnBrk="1" hangingPunct="1"/>
            <a:r>
              <a:rPr lang="en-US" dirty="0" smtClean="0"/>
              <a:t>Climate helps Canada trade with other countries</a:t>
            </a:r>
          </a:p>
          <a:p>
            <a:pPr eaLnBrk="1" hangingPunct="1"/>
            <a:r>
              <a:rPr lang="en-US" dirty="0" smtClean="0"/>
              <a:t>Southern part is good for farming:</a:t>
            </a:r>
          </a:p>
          <a:p>
            <a:pPr lvl="1" eaLnBrk="1" hangingPunct="1"/>
            <a:r>
              <a:rPr lang="en-US" dirty="0" smtClean="0"/>
              <a:t>Long growing season and ample rainfall helps Canada produce canola, wheat, and other grains in large quantities</a:t>
            </a:r>
          </a:p>
          <a:p>
            <a:pPr lvl="1" eaLnBrk="1" hangingPunct="1"/>
            <a:r>
              <a:rPr lang="en-US" dirty="0" smtClean="0"/>
              <a:t>These are exported and traded for goods that aren’t produced in Canada</a:t>
            </a:r>
          </a:p>
          <a:p>
            <a:pPr eaLnBrk="1" hangingPunct="1"/>
            <a:r>
              <a:rPr lang="en-US" dirty="0" smtClean="0"/>
              <a:t>Excellent system of highways, railroads, and air transportation has been built and adapted to the colder climate</a:t>
            </a:r>
          </a:p>
          <a:p>
            <a:pPr lvl="1" eaLnBrk="1" hangingPunct="1"/>
            <a:r>
              <a:rPr lang="en-US" dirty="0" smtClean="0"/>
              <a:t>Even though it’s colder than the US, it’s not too harsh for trade to take place</a:t>
            </a:r>
          </a:p>
          <a:p>
            <a:pPr eaLnBrk="1" hangingPunct="1"/>
            <a:endParaRPr lang="en-US" dirty="0" smtClean="0"/>
          </a:p>
        </p:txBody>
      </p:sp>
      <p:pic>
        <p:nvPicPr>
          <p:cNvPr id="11268" name="Picture 4" descr="C:\Documents and Settings\e200602727\Local Settings\Temporary Internet Files\Content.IE5\WMK3T05N\MCj04418380000[1].wmf"/>
          <p:cNvPicPr>
            <a:picLocks noChangeAspect="1" noChangeArrowheads="1"/>
          </p:cNvPicPr>
          <p:nvPr/>
        </p:nvPicPr>
        <p:blipFill>
          <a:blip r:embed="rId2" cstate="print"/>
          <a:srcRect/>
          <a:stretch>
            <a:fillRect/>
          </a:stretch>
        </p:blipFill>
        <p:spPr bwMode="auto">
          <a:xfrm>
            <a:off x="7772400" y="2895600"/>
            <a:ext cx="1196975" cy="9572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ample presentation sli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96</TotalTime>
  <Words>674</Words>
  <Application>Microsoft Office PowerPoint</Application>
  <PresentationFormat>On-screen Show (4:3)</PresentationFormat>
  <Paragraphs>53</Paragraphs>
  <Slides>12</Slides>
  <Notes>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Sample presentation slides</vt:lpstr>
      <vt:lpstr>White with Courier font for code slides</vt:lpstr>
      <vt:lpstr>CANADA:  “Where People Live &amp; How They Trade”</vt:lpstr>
      <vt:lpstr>PowerPoint Presentation</vt:lpstr>
      <vt:lpstr>PowerPoint Presentation</vt:lpstr>
      <vt:lpstr>PowerPoint Presentation</vt:lpstr>
      <vt:lpstr>Location of Canada</vt:lpstr>
      <vt:lpstr>Location and Trade</vt:lpstr>
      <vt:lpstr>PowerPoint Presentation</vt:lpstr>
      <vt:lpstr>Canada's Climate</vt:lpstr>
      <vt:lpstr>Climate and Trade</vt:lpstr>
      <vt:lpstr>PowerPoint Presentation</vt:lpstr>
      <vt:lpstr>Canada's Natural Resources</vt:lpstr>
      <vt:lpstr>Natural Resources and Trade</vt:lpstr>
    </vt:vector>
  </TitlesOfParts>
  <Company>GCPS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“Where People Live &amp; How They Trade”</dc:title>
  <dc:creator>e200602727</dc:creator>
  <cp:lastModifiedBy>Windows User</cp:lastModifiedBy>
  <cp:revision>12</cp:revision>
  <dcterms:created xsi:type="dcterms:W3CDTF">2009-11-05T20:19:22Z</dcterms:created>
  <dcterms:modified xsi:type="dcterms:W3CDTF">2012-12-03T02:34:59Z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TC102867111033</vt:lpwstr>
  </property>
</Properties>
</file>